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6" r:id="rId5"/>
    <p:sldId id="257" r:id="rId6"/>
    <p:sldId id="258" r:id="rId7"/>
    <p:sldId id="275" r:id="rId8"/>
    <p:sldId id="260" r:id="rId9"/>
    <p:sldId id="274" r:id="rId10"/>
    <p:sldId id="259" r:id="rId11"/>
    <p:sldId id="261" r:id="rId12"/>
    <p:sldId id="262" r:id="rId13"/>
    <p:sldId id="263" r:id="rId14"/>
    <p:sldId id="264" r:id="rId15"/>
    <p:sldId id="266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FA1722-874F-4589-89D9-944D3AEA8769}" v="50" dt="2025-12-01T18:13:00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0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7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F759E-56EB-78BC-A0A1-AB00D6C9C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12" y="2286000"/>
            <a:ext cx="8334375" cy="198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/>
              <a:t>Church Community Housing’s Home Repair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9F7A2D-B341-1167-7682-A1776E4A2B6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63538"/>
            <a:ext cx="18288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5621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Loans </a:t>
            </a:r>
            <a:br>
              <a:rPr lang="en-US" dirty="0"/>
            </a:br>
            <a:r>
              <a:rPr lang="en-US" dirty="0"/>
              <a:t>(last two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$973k approved loans</a:t>
            </a:r>
          </a:p>
          <a:p>
            <a:r>
              <a:rPr lang="en-US" dirty="0"/>
              <a:t>89% are elderly or disabled</a:t>
            </a:r>
          </a:p>
          <a:p>
            <a:r>
              <a:rPr lang="en-US" dirty="0"/>
              <a:t>68% women head of household</a:t>
            </a:r>
          </a:p>
          <a:p>
            <a:r>
              <a:rPr lang="en-US" dirty="0"/>
              <a:t>25% Deferred loans at 3%</a:t>
            </a:r>
          </a:p>
        </p:txBody>
      </p:sp>
    </p:spTree>
    <p:extLst>
      <p:ext uri="{BB962C8B-B14F-4D97-AF65-F5344CB8AC3E}">
        <p14:creationId xmlns:p14="http://schemas.microsoft.com/office/powerpoint/2010/main" val="1853477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Plans to Expand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2022: CCHC began managing the CDBG program for the Town of Bristol, including revamping its Home Repair Program</a:t>
            </a:r>
          </a:p>
          <a:p>
            <a:pPr lvl="0"/>
            <a:r>
              <a:rPr lang="en-US" dirty="0"/>
              <a:t>2024: CCHC takes on Westerly’s CDBG program, with plans to restart its Home Repair Program</a:t>
            </a:r>
          </a:p>
          <a:p>
            <a:r>
              <a:rPr lang="en-US" dirty="0"/>
              <a:t>CCHC has discussed managing the CDBG/Home Repair programs with most of the South County communities that were previously served by Washington County Community Development Corp.</a:t>
            </a:r>
          </a:p>
        </p:txBody>
      </p:sp>
    </p:spTree>
    <p:extLst>
      <p:ext uri="{BB962C8B-B14F-4D97-AF65-F5344CB8AC3E}">
        <p14:creationId xmlns:p14="http://schemas.microsoft.com/office/powerpoint/2010/main" val="2988730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49" y="503238"/>
            <a:ext cx="8620125" cy="868362"/>
          </a:xfrm>
        </p:spPr>
        <p:txBody>
          <a:bodyPr/>
          <a:lstStyle/>
          <a:p>
            <a:r>
              <a:rPr lang="en-US" dirty="0"/>
              <a:t>Barriers to Healthy, Efficient Homes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With the rising cost of construction, the rehab needs sometimes exceeds loan limits and family's ability to repay loans.</a:t>
            </a:r>
          </a:p>
          <a:p>
            <a:r>
              <a:rPr lang="en-US" dirty="0"/>
              <a:t>Lack of contractors in general and lack of contractors willing to submit proposals for smaller jobs. </a:t>
            </a:r>
          </a:p>
          <a:p>
            <a:r>
              <a:rPr lang="en-US" dirty="0"/>
              <a:t>Income limits sometimes prevent homeowners from qualifying for needed repairs.  </a:t>
            </a:r>
          </a:p>
          <a:p>
            <a:r>
              <a:rPr lang="en-US" dirty="0"/>
              <a:t>Grants for Lead Mitigation and Energy Efficiency Improvements. Otherwise, revolving loan is preferable.</a:t>
            </a:r>
          </a:p>
          <a:p>
            <a:r>
              <a:rPr lang="en-US" dirty="0"/>
              <a:t>Limited programs for emergency repairs: leaking roof, no heat, burst pipes.  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56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CCHC has utilized additional funding sources: Portsmouth Septic, Newport Lead Mitigation, and FHLB. Additional sources may not work well together.  </a:t>
            </a:r>
          </a:p>
          <a:p>
            <a:r>
              <a:rPr lang="en-US" dirty="0"/>
              <a:t>Certified HUD counselor</a:t>
            </a:r>
          </a:p>
          <a:p>
            <a:pPr lvl="1"/>
            <a:r>
              <a:rPr lang="en-US" dirty="0"/>
              <a:t>We search for other potential issues like predatory lending, elderly abuse, etc., during the application process. </a:t>
            </a:r>
          </a:p>
          <a:p>
            <a:pPr lvl="1"/>
            <a:r>
              <a:rPr lang="en-US" dirty="0"/>
              <a:t>CCHC points clients to other organizations, like Rhode Island Legal Services, Child &amp; Family, CAP RISE, LIHEAP, HSRRP and others.</a:t>
            </a:r>
          </a:p>
        </p:txBody>
      </p:sp>
    </p:spTree>
    <p:extLst>
      <p:ext uri="{BB962C8B-B14F-4D97-AF65-F5344CB8AC3E}">
        <p14:creationId xmlns:p14="http://schemas.microsoft.com/office/powerpoint/2010/main" val="94412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Regional Revolving Loan Fund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Manages City of Newport’s Home Repair Program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Manages Bristol’s Home Repair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8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Revolving Loan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Serves Jamestown, Middletown, Portsmouth, Tiverton, and Little Compton.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History of the funds: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funds were capitalized with Community Development Block Grant Funds from the mid-eighties through 2001.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2002 the five towns pooled their money together to create the Regional Revolving Loan Fund.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These funds have been recycled for more than 20 years.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fund currently has a portfolio of more than 2 million dollars.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735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BC17C-37CF-EF2C-8514-3D05CF9A1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D9DAF-4EDE-309C-BE51-CF55C9E3C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Regional Revolving Loan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F6811-5B88-D16F-2C7D-81F8CD9CE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Up to $50,000 at 3% interest over 15 years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Up to $5,000 at 0% interest until title transfer or refinance (Deferred Loan) for the elderly or disabled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Up to $50,000 at 3% percent interest until title transfer or refinance (Deferred Loan)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CCHC </a:t>
            </a:r>
            <a:r>
              <a:rPr lang="en-US" dirty="0"/>
              <a:t>has the option to subordinate deferred loans at the time of </a:t>
            </a:r>
            <a:r>
              <a:rPr lang="en-US"/>
              <a:t>refinance.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5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Basic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applicant must own the house.</a:t>
            </a:r>
          </a:p>
          <a:p>
            <a:r>
              <a:rPr lang="en-US" dirty="0"/>
              <a:t>Upon completion of the repairs, the house must be the applicant’s primary residence.</a:t>
            </a:r>
          </a:p>
          <a:p>
            <a:r>
              <a:rPr lang="en-US" dirty="0"/>
              <a:t>All clients must meet income requirements, which is 80 percent of the area medium income. (Portsmouth and Middletown’s income limits are higher than the other three municipalities.)</a:t>
            </a:r>
          </a:p>
          <a:p>
            <a:pPr marL="457200" lvl="1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5CCC80-9F7E-D355-A1F9-8ECB200B6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316" y="4933830"/>
            <a:ext cx="6968062" cy="99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57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8D563-61D8-7153-1057-1E78753BF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031CD-69B3-4B7C-BA4D-42101917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Requirements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A60F4-91CB-53C4-F7B9-8B238B653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Underwriting Criteria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We do not want to overburden the applicant with additional debt.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Maximum 40% Debt to Income (Housing Expense), 50% for Total Debt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Up to 90% Loan-to-Value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CCHC created the Deferred Program for families that cannot meet the underwriting criteria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Applicants can now qualify for up to $50,000.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No monthly payments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Three quotes from contractors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09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City of Newport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City of Newport Home Repair Program is similar to the Regional Revolving Loan Fund</a:t>
            </a:r>
          </a:p>
          <a:p>
            <a:r>
              <a:rPr lang="en-US" dirty="0"/>
              <a:t>All clients must meet income requirements,  which is 80 percent of the area medium income. </a:t>
            </a:r>
          </a:p>
          <a:p>
            <a:pPr marL="457200" lvl="1" indent="0">
              <a:buNone/>
            </a:pPr>
            <a:r>
              <a:rPr lang="en-US" dirty="0"/>
              <a:t>	1	     2		3	    4	          5	</a:t>
            </a:r>
          </a:p>
          <a:p>
            <a:pPr marL="457200" lvl="1" indent="0">
              <a:buNone/>
            </a:pPr>
            <a:r>
              <a:rPr lang="en-US" dirty="0"/>
              <a:t>$72,950	$83,400	       $93,800 	$104,200   $112,550</a:t>
            </a:r>
          </a:p>
          <a:p>
            <a:r>
              <a:rPr lang="en-US" dirty="0"/>
              <a:t>Newport’s portfolio is 1.8 million dollars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9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Bristol Home Repair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the first three months </a:t>
            </a:r>
            <a:r>
              <a:rPr lang="en-US"/>
              <a:t>of this </a:t>
            </a:r>
            <a:r>
              <a:rPr lang="en-US" dirty="0"/>
              <a:t>year there are four projects for a total of $150k </a:t>
            </a:r>
          </a:p>
          <a:p>
            <a:r>
              <a:rPr lang="en-US" dirty="0"/>
              <a:t>Utilizes present day Community Development Block Grant funds</a:t>
            </a:r>
          </a:p>
          <a:p>
            <a:pPr lvl="1"/>
            <a:r>
              <a:rPr lang="en-US" dirty="0"/>
              <a:t>Requires environmental reviews and quarterly reporting</a:t>
            </a:r>
          </a:p>
          <a:p>
            <a:pPr lvl="1"/>
            <a:r>
              <a:rPr lang="en-US" dirty="0"/>
              <a:t>It’s a forgivable loan </a:t>
            </a:r>
          </a:p>
          <a:p>
            <a:r>
              <a:rPr lang="en-US" dirty="0"/>
              <a:t>All clients must meet income requirements, which is 80 percent of the area medium income. </a:t>
            </a:r>
          </a:p>
          <a:p>
            <a:pPr marL="457200" lvl="1" indent="0">
              <a:buNone/>
            </a:pPr>
            <a:r>
              <a:rPr lang="en-US" dirty="0"/>
              <a:t>	1	     2		3	    4	          5	</a:t>
            </a:r>
          </a:p>
          <a:p>
            <a:pPr marL="457200" lvl="1" indent="0">
              <a:buNone/>
            </a:pPr>
            <a:r>
              <a:rPr lang="en-US" dirty="0"/>
              <a:t> $64,050	$73,200	       $82,350	$91,450	     $98,800</a:t>
            </a:r>
          </a:p>
        </p:txBody>
      </p:sp>
    </p:spTree>
    <p:extLst>
      <p:ext uri="{BB962C8B-B14F-4D97-AF65-F5344CB8AC3E}">
        <p14:creationId xmlns:p14="http://schemas.microsoft.com/office/powerpoint/2010/main" val="236766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the RRLF and City of Newport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RRLF and City of Newport require repayment, which helps the programs be self-sustaining.</a:t>
            </a:r>
          </a:p>
          <a:p>
            <a:pPr lvl="1"/>
            <a:r>
              <a:rPr lang="en-US" dirty="0"/>
              <a:t>These funds have been available to Newport County residents for more than 40 years.</a:t>
            </a:r>
          </a:p>
          <a:p>
            <a:r>
              <a:rPr lang="en-US" dirty="0"/>
              <a:t>The RRLF and City program address critical needs like roof replacement, boiler replacement, and other code violations.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04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89405A3038B42B4B5672FF719AC80" ma:contentTypeVersion="" ma:contentTypeDescription="Create a new document." ma:contentTypeScope="" ma:versionID="29608a169348ca4d66d72dc06f0e77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51ad49ee3a4811ed0efdd12919ad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0386E0-B139-45CA-B1F4-36DF474596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AE0DD1-B751-4BAF-AFA3-F9B2C425D318}"/>
</file>

<file path=customXml/itemProps3.xml><?xml version="1.0" encoding="utf-8"?>
<ds:datastoreItem xmlns:ds="http://schemas.openxmlformats.org/officeDocument/2006/customXml" ds:itemID="{A9492C55-05A1-420C-9973-60729B2093D1}">
  <ds:schemaRefs>
    <ds:schemaRef ds:uri="http://schemas.microsoft.com/office/2006/metadata/properties"/>
    <ds:schemaRef ds:uri="http://schemas.microsoft.com/office/infopath/2007/PartnerControls"/>
    <ds:schemaRef ds:uri="a114ac5c-67d9-4a23-9bcb-b65d870d3db9"/>
    <ds:schemaRef ds:uri="ed94625e-c0a1-45a9-aa28-a0af78f3ac5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781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Courier New</vt:lpstr>
      <vt:lpstr>Goudy Old Style</vt:lpstr>
      <vt:lpstr>Impact</vt:lpstr>
      <vt:lpstr>Rockwell</vt:lpstr>
      <vt:lpstr>Inkwell</vt:lpstr>
      <vt:lpstr>PowerPoint Presentation</vt:lpstr>
      <vt:lpstr>Type of Programs</vt:lpstr>
      <vt:lpstr>Regional Revolving Loan Fund</vt:lpstr>
      <vt:lpstr>Three Regional Revolving Loan Types</vt:lpstr>
      <vt:lpstr>Program Basic Requirements</vt:lpstr>
      <vt:lpstr>Program Requirements cont’d</vt:lpstr>
      <vt:lpstr>The City of Newport</vt:lpstr>
      <vt:lpstr>Bristol Home Repair Program</vt:lpstr>
      <vt:lpstr>Benefits of the RRLF and City of Newport Programs</vt:lpstr>
      <vt:lpstr>Approved Loans  (last two years)</vt:lpstr>
      <vt:lpstr>Future Plans to Expand</vt:lpstr>
      <vt:lpstr>Barriers to Healthy, Efficient Homes</vt:lpstr>
      <vt:lpstr>Multiple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Hearing from God</dc:title>
  <dc:creator>Aubrey Collins</dc:creator>
  <cp:lastModifiedBy>Aubrey Collins</cp:lastModifiedBy>
  <cp:revision>16</cp:revision>
  <dcterms:created xsi:type="dcterms:W3CDTF">2016-10-15T20:49:22Z</dcterms:created>
  <dcterms:modified xsi:type="dcterms:W3CDTF">2025-12-01T18:34:59Z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0x010100CF689405A3038B42B4B5672FF719AC80</vt:lpwstr>
  </property>
  <property fmtid="{D5CDD505-2E9C-101B-9397-08002B2CF9AE}" pid="3" name="MediaServiceImageTags">
    <vt:lpwstr/>
  </property>
</Properties>
</file>